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4663"/>
  </p:normalViewPr>
  <p:slideViewPr>
    <p:cSldViewPr snapToGrid="0" snapToObjects="1">
      <p:cViewPr varScale="1">
        <p:scale>
          <a:sx n="118" d="100"/>
          <a:sy n="118" d="100"/>
        </p:scale>
        <p:origin x="360"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dirty="0"/>
              <a:t>8/21/20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8/21/20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509A250-FF31-4206-8172-F9D3106AACB1}" type="datetimeFigureOut">
              <a:rPr lang="en-US" dirty="0"/>
              <a:t>8/21/20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8/21/20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4509A250-FF31-4206-8172-F9D3106AACB1}" type="datetimeFigureOut">
              <a:rPr lang="en-US" dirty="0"/>
              <a:t>8/21/20</a:t>
            </a:fld>
            <a:endParaRPr lang="en-US" dirty="0"/>
          </a:p>
        </p:txBody>
      </p:sp>
      <p:sp>
        <p:nvSpPr>
          <p:cNvPr id="4"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8/21/20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dirty="0"/>
              <a:t>8/21/20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4509A250-FF31-4206-8172-F9D3106AACB1}" type="datetimeFigureOut">
              <a:rPr lang="en-US" dirty="0"/>
              <a:t>8/21/20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796027F-7875-4030-9381-8BD8C4F21935}" type="datetimeFigureOut">
              <a:rPr lang="en-US" dirty="0"/>
              <a:t>8/21/20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dirty="0"/>
              <a:t>8/21/20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dirty="0"/>
              <a:t>8/21/20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4509A250-FF31-4206-8172-F9D3106AACB1}" type="datetimeFigureOut">
              <a:rPr lang="en-US" dirty="0"/>
              <a:t>8/21/20</a:t>
            </a:fld>
            <a:endParaRPr lang="en-US" dirty="0"/>
          </a:p>
        </p:txBody>
      </p:sp>
      <p:sp>
        <p:nvSpPr>
          <p:cNvPr id="5" name="Footer Placeholder 3"/>
          <p:cNvSpPr>
            <a:spLocks noGrp="1"/>
          </p:cNvSpPr>
          <p:nvPr>
            <p:ph type="ftr" sz="quarter" idx="11"/>
          </p:nvPr>
        </p:nvSpPr>
        <p:spPr/>
        <p:txBody>
          <a:bodyPr/>
          <a:lstStyle/>
          <a:p>
            <a:endParaRPr lang="en-US" dirty="0"/>
          </a:p>
        </p:txBody>
      </p:sp>
      <p:sp>
        <p:nvSpPr>
          <p:cNvPr id="6" name="Slide Number Placeholder 4"/>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4509A250-FF31-4206-8172-F9D3106AACB1}" type="datetimeFigureOut">
              <a:rPr lang="en-US" dirty="0"/>
              <a:t>8/21/20</a:t>
            </a:fld>
            <a:endParaRPr lang="en-US" dirty="0"/>
          </a:p>
        </p:txBody>
      </p:sp>
      <p:sp>
        <p:nvSpPr>
          <p:cNvPr id="5" name="Footer Placeholder 2"/>
          <p:cNvSpPr>
            <a:spLocks noGrp="1"/>
          </p:cNvSpPr>
          <p:nvPr>
            <p:ph type="ftr" sz="quarter" idx="11"/>
          </p:nvPr>
        </p:nvSpPr>
        <p:spPr/>
        <p:txBody>
          <a:bodyPr/>
          <a:lstStyle/>
          <a:p>
            <a:endParaRPr lang="en-US" dirty="0"/>
          </a:p>
        </p:txBody>
      </p:sp>
      <p:sp>
        <p:nvSpPr>
          <p:cNvPr id="6" name="Slide Number Placeholder 3"/>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7" name="Date Placeholder 4"/>
          <p:cNvSpPr>
            <a:spLocks noGrp="1"/>
          </p:cNvSpPr>
          <p:nvPr>
            <p:ph type="dt" sz="half" idx="10"/>
          </p:nvPr>
        </p:nvSpPr>
        <p:spPr/>
        <p:txBody>
          <a:bodyPr/>
          <a:lstStyle/>
          <a:p>
            <a:fld id="{4509A250-FF31-4206-8172-F9D3106AACB1}" type="datetimeFigureOut">
              <a:rPr lang="en-US" dirty="0"/>
              <a:t>8/21/20</a:t>
            </a:fld>
            <a:endParaRPr lang="en-US" dirty="0"/>
          </a:p>
        </p:txBody>
      </p:sp>
      <p:sp>
        <p:nvSpPr>
          <p:cNvPr id="5" name="Footer Placeholder 5"/>
          <p:cNvSpPr>
            <a:spLocks noGrp="1"/>
          </p:cNvSpPr>
          <p:nvPr>
            <p:ph type="ftr" sz="quarter" idx="11"/>
          </p:nvPr>
        </p:nvSpPr>
        <p:spPr/>
        <p:txBody>
          <a:bodyPr/>
          <a:lstStyle/>
          <a:p>
            <a:endParaRPr lang="en-US" dirty="0"/>
          </a:p>
        </p:txBody>
      </p:sp>
      <p:sp>
        <p:nvSpPr>
          <p:cNvPr id="6"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509A250-FF31-4206-8172-F9D3106AACB1}" type="datetimeFigureOut">
              <a:rPr lang="en-US" dirty="0"/>
              <a:t>8/21/20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4AAD347D-5ACD-4C99-B74B-A9C85AD731AF}" type="datetimeFigureOut">
              <a:rPr lang="en-US" dirty="0"/>
              <a:t>8/21/20</a:t>
            </a:fld>
            <a:endParaRPr lang="en-US" dirty="0"/>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US" dirty="0"/>
          </a:p>
        </p:txBody>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D57F1E4F-1CFF-5643-939E-02111984F565}" type="slidenum">
              <a:rPr lang="en-US" dirty="0"/>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8" r:id="rId9"/>
    <p:sldLayoutId id="2147483667" r:id="rId10"/>
    <p:sldLayoutId id="2147483661" r:id="rId11"/>
    <p:sldLayoutId id="2147483664" r:id="rId12"/>
    <p:sldLayoutId id="2147483662" r:id="rId13"/>
    <p:sldLayoutId id="2147483669" r:id="rId14"/>
    <p:sldLayoutId id="2147483670" r:id="rId15"/>
    <p:sldLayoutId id="2147483658" r:id="rId16"/>
    <p:sldLayoutId id="2147483659" r:id="rId17"/>
  </p:sldLayoutIdLst>
  <p:hf sldNum="0" hdr="0" ftr="0" dt="0"/>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geo.nyu.edu/catalog/nyu_2451_34572"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2C3423-2800-CA4A-8DA6-2F5A94B9F007}"/>
              </a:ext>
            </a:extLst>
          </p:cNvPr>
          <p:cNvSpPr>
            <a:spLocks noGrp="1"/>
          </p:cNvSpPr>
          <p:nvPr>
            <p:ph type="ctrTitle"/>
          </p:nvPr>
        </p:nvSpPr>
        <p:spPr>
          <a:xfrm>
            <a:off x="598714" y="1447800"/>
            <a:ext cx="10341429" cy="3329581"/>
          </a:xfrm>
        </p:spPr>
        <p:txBody>
          <a:bodyPr/>
          <a:lstStyle/>
          <a:p>
            <a:r>
              <a:rPr lang="en-US" sz="5400" dirty="0"/>
              <a:t>The battle of Neighborhoods</a:t>
            </a:r>
          </a:p>
        </p:txBody>
      </p:sp>
      <p:sp>
        <p:nvSpPr>
          <p:cNvPr id="3" name="Subtitle 2">
            <a:extLst>
              <a:ext uri="{FF2B5EF4-FFF2-40B4-BE49-F238E27FC236}">
                <a16:creationId xmlns:a16="http://schemas.microsoft.com/office/drawing/2014/main" id="{36673FB7-1074-FC4E-902C-01F0C3AF3C38}"/>
              </a:ext>
            </a:extLst>
          </p:cNvPr>
          <p:cNvSpPr>
            <a:spLocks noGrp="1"/>
          </p:cNvSpPr>
          <p:nvPr>
            <p:ph type="subTitle" idx="1"/>
          </p:nvPr>
        </p:nvSpPr>
        <p:spPr>
          <a:xfrm>
            <a:off x="817498" y="5136608"/>
            <a:ext cx="8825658" cy="861420"/>
          </a:xfrm>
        </p:spPr>
        <p:txBody>
          <a:bodyPr/>
          <a:lstStyle/>
          <a:p>
            <a:r>
              <a:rPr lang="en-US" dirty="0"/>
              <a:t>IBM Capstone</a:t>
            </a:r>
          </a:p>
        </p:txBody>
      </p:sp>
    </p:spTree>
    <p:extLst>
      <p:ext uri="{BB962C8B-B14F-4D97-AF65-F5344CB8AC3E}">
        <p14:creationId xmlns:p14="http://schemas.microsoft.com/office/powerpoint/2010/main" val="37591199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F97EA-9A2D-5840-8AB9-ABAC4C750579}"/>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9A08B743-FC30-0C4D-800D-166E536B7FBD}"/>
              </a:ext>
            </a:extLst>
          </p:cNvPr>
          <p:cNvSpPr>
            <a:spLocks noGrp="1"/>
          </p:cNvSpPr>
          <p:nvPr>
            <p:ph idx="1"/>
          </p:nvPr>
        </p:nvSpPr>
        <p:spPr/>
        <p:txBody>
          <a:bodyPr/>
          <a:lstStyle/>
          <a:p>
            <a:r>
              <a:rPr lang="en-GB" sz="2800" dirty="0"/>
              <a:t>Most of the restaurants are in Clusters 1-3. </a:t>
            </a:r>
          </a:p>
          <a:p>
            <a:endParaRPr lang="en-GB" sz="2800" dirty="0"/>
          </a:p>
          <a:p>
            <a:r>
              <a:rPr lang="en-GB" sz="2800" dirty="0"/>
              <a:t>Looking at the nearby venues, Stuyvesant Town would be quite suitable for opening a new restaurant. </a:t>
            </a:r>
          </a:p>
          <a:p>
            <a:endParaRPr lang="en-US" dirty="0"/>
          </a:p>
        </p:txBody>
      </p:sp>
    </p:spTree>
    <p:extLst>
      <p:ext uri="{BB962C8B-B14F-4D97-AF65-F5344CB8AC3E}">
        <p14:creationId xmlns:p14="http://schemas.microsoft.com/office/powerpoint/2010/main" val="222288416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E85F0-DFFE-8145-BCDB-6F13C96E319D}"/>
              </a:ext>
            </a:extLst>
          </p:cNvPr>
          <p:cNvSpPr>
            <a:spLocks noGrp="1"/>
          </p:cNvSpPr>
          <p:nvPr>
            <p:ph type="title"/>
          </p:nvPr>
        </p:nvSpPr>
        <p:spPr/>
        <p:txBody>
          <a:bodyPr/>
          <a:lstStyle/>
          <a:p>
            <a:r>
              <a:rPr lang="en-GB" b="1" dirty="0"/>
              <a:t>Conclusion</a:t>
            </a:r>
            <a:br>
              <a:rPr lang="en-GB" b="1" dirty="0"/>
            </a:br>
            <a:endParaRPr lang="en-US" dirty="0"/>
          </a:p>
        </p:txBody>
      </p:sp>
      <p:sp>
        <p:nvSpPr>
          <p:cNvPr id="3" name="Content Placeholder 2">
            <a:extLst>
              <a:ext uri="{FF2B5EF4-FFF2-40B4-BE49-F238E27FC236}">
                <a16:creationId xmlns:a16="http://schemas.microsoft.com/office/drawing/2014/main" id="{49891A86-193C-3B42-AB2E-E124E03FF0CF}"/>
              </a:ext>
            </a:extLst>
          </p:cNvPr>
          <p:cNvSpPr>
            <a:spLocks noGrp="1"/>
          </p:cNvSpPr>
          <p:nvPr>
            <p:ph idx="1"/>
          </p:nvPr>
        </p:nvSpPr>
        <p:spPr>
          <a:xfrm>
            <a:off x="1103312" y="2052918"/>
            <a:ext cx="8946541" cy="4195481"/>
          </a:xfrm>
        </p:spPr>
        <p:txBody>
          <a:bodyPr>
            <a:normAutofit/>
          </a:bodyPr>
          <a:lstStyle/>
          <a:p>
            <a:pPr lvl="0" algn="just"/>
            <a:r>
              <a:rPr lang="en-GB" sz="2400" dirty="0"/>
              <a:t>The neighbourhoods in cluster 4 offer the most preferable location to open a new restaurant.</a:t>
            </a:r>
          </a:p>
          <a:p>
            <a:pPr marL="0" lvl="0" indent="0" algn="just">
              <a:buNone/>
            </a:pPr>
            <a:endParaRPr lang="en-GB" sz="2400" dirty="0"/>
          </a:p>
          <a:p>
            <a:pPr lvl="0" algn="just"/>
            <a:r>
              <a:rPr lang="en-GB" sz="2400" dirty="0"/>
              <a:t>Findings and observations from this project will help the relevant entrepreneurs to zero in on high potential areas while avoiding the areas in other clusters that already have restaurants as top 10 venues. This should provide useful information to stakeholders who are looking for a suitable area for opening a restaurant in a suitable location in Manhattan, New York. </a:t>
            </a:r>
          </a:p>
          <a:p>
            <a:endParaRPr lang="en-GB" dirty="0"/>
          </a:p>
          <a:p>
            <a:endParaRPr lang="en-US" dirty="0"/>
          </a:p>
        </p:txBody>
      </p:sp>
    </p:spTree>
    <p:extLst>
      <p:ext uri="{BB962C8B-B14F-4D97-AF65-F5344CB8AC3E}">
        <p14:creationId xmlns:p14="http://schemas.microsoft.com/office/powerpoint/2010/main" val="11498395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7FC8E9B-2AE1-DF4D-A9B5-23C5A45E8DF6}"/>
              </a:ext>
            </a:extLst>
          </p:cNvPr>
          <p:cNvSpPr>
            <a:spLocks noGrp="1"/>
          </p:cNvSpPr>
          <p:nvPr>
            <p:ph idx="1"/>
          </p:nvPr>
        </p:nvSpPr>
        <p:spPr/>
        <p:txBody>
          <a:bodyPr>
            <a:normAutofit/>
          </a:bodyPr>
          <a:lstStyle/>
          <a:p>
            <a:pPr marL="0" indent="0" algn="ctr">
              <a:buNone/>
            </a:pPr>
            <a:r>
              <a:rPr lang="en-US" sz="9600" dirty="0"/>
              <a:t>Thank You</a:t>
            </a:r>
          </a:p>
        </p:txBody>
      </p:sp>
    </p:spTree>
    <p:extLst>
      <p:ext uri="{BB962C8B-B14F-4D97-AF65-F5344CB8AC3E}">
        <p14:creationId xmlns:p14="http://schemas.microsoft.com/office/powerpoint/2010/main" val="34840476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7D72D-DB25-E84E-A9E6-7CB8EC2CD1BA}"/>
              </a:ext>
            </a:extLst>
          </p:cNvPr>
          <p:cNvSpPr>
            <a:spLocks noGrp="1"/>
          </p:cNvSpPr>
          <p:nvPr>
            <p:ph type="title"/>
          </p:nvPr>
        </p:nvSpPr>
        <p:spPr/>
        <p:txBody>
          <a:bodyPr/>
          <a:lstStyle/>
          <a:p>
            <a:r>
              <a:rPr lang="en-US" sz="2800" dirty="0"/>
              <a:t>Introduction</a:t>
            </a:r>
          </a:p>
        </p:txBody>
      </p:sp>
      <p:sp>
        <p:nvSpPr>
          <p:cNvPr id="3" name="Content Placeholder 2">
            <a:extLst>
              <a:ext uri="{FF2B5EF4-FFF2-40B4-BE49-F238E27FC236}">
                <a16:creationId xmlns:a16="http://schemas.microsoft.com/office/drawing/2014/main" id="{B0029E3F-C409-4946-B38B-37332797187E}"/>
              </a:ext>
            </a:extLst>
          </p:cNvPr>
          <p:cNvSpPr>
            <a:spLocks noGrp="1"/>
          </p:cNvSpPr>
          <p:nvPr>
            <p:ph idx="1"/>
          </p:nvPr>
        </p:nvSpPr>
        <p:spPr/>
        <p:txBody>
          <a:bodyPr>
            <a:noAutofit/>
          </a:bodyPr>
          <a:lstStyle/>
          <a:p>
            <a:pPr marL="0" indent="0" algn="ctr">
              <a:buNone/>
            </a:pPr>
            <a:r>
              <a:rPr lang="en-US" sz="4400" dirty="0"/>
              <a:t>Finding the best neighborhood to open a restaurant in the New York City, Manhattan Borough</a:t>
            </a:r>
          </a:p>
          <a:p>
            <a:pPr marL="0" indent="0" algn="ctr">
              <a:buNone/>
            </a:pPr>
            <a:endParaRPr lang="en-US" sz="4400" dirty="0"/>
          </a:p>
        </p:txBody>
      </p:sp>
    </p:spTree>
    <p:extLst>
      <p:ext uri="{BB962C8B-B14F-4D97-AF65-F5344CB8AC3E}">
        <p14:creationId xmlns:p14="http://schemas.microsoft.com/office/powerpoint/2010/main" val="39475881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9C496-AEE1-0F45-A13C-14FCA1B3E5ED}"/>
              </a:ext>
            </a:extLst>
          </p:cNvPr>
          <p:cNvSpPr>
            <a:spLocks noGrp="1"/>
          </p:cNvSpPr>
          <p:nvPr>
            <p:ph type="title"/>
          </p:nvPr>
        </p:nvSpPr>
        <p:spPr/>
        <p:txBody>
          <a:bodyPr/>
          <a:lstStyle/>
          <a:p>
            <a:r>
              <a:rPr lang="en-US" dirty="0"/>
              <a:t>Business Problem</a:t>
            </a:r>
          </a:p>
        </p:txBody>
      </p:sp>
      <p:sp>
        <p:nvSpPr>
          <p:cNvPr id="3" name="Content Placeholder 2">
            <a:extLst>
              <a:ext uri="{FF2B5EF4-FFF2-40B4-BE49-F238E27FC236}">
                <a16:creationId xmlns:a16="http://schemas.microsoft.com/office/drawing/2014/main" id="{1AB3D22E-6F3F-2441-BE40-B5A85A567E34}"/>
              </a:ext>
            </a:extLst>
          </p:cNvPr>
          <p:cNvSpPr>
            <a:spLocks noGrp="1"/>
          </p:cNvSpPr>
          <p:nvPr>
            <p:ph idx="1"/>
          </p:nvPr>
        </p:nvSpPr>
        <p:spPr/>
        <p:txBody>
          <a:bodyPr/>
          <a:lstStyle/>
          <a:p>
            <a:r>
              <a:rPr lang="en-US" dirty="0"/>
              <a:t>To </a:t>
            </a:r>
            <a:r>
              <a:rPr lang="en-GB" dirty="0"/>
              <a:t>locate the most appropriate area for an entrepreneur to open a successfully running and revenue generating restaurant in Manhattan, New York City </a:t>
            </a:r>
          </a:p>
          <a:p>
            <a:pPr marL="0" indent="0">
              <a:buNone/>
            </a:pPr>
            <a:endParaRPr lang="en-GB" dirty="0"/>
          </a:p>
          <a:p>
            <a:pPr marL="0" indent="0">
              <a:buNone/>
            </a:pPr>
            <a:r>
              <a:rPr lang="en-GB" dirty="0"/>
              <a:t>Question to address:</a:t>
            </a:r>
          </a:p>
          <a:p>
            <a:r>
              <a:rPr lang="en-GB" dirty="0"/>
              <a:t>In the Manhattan borough of New York City, if someone is looking to open a restaurant, where would you recommend that they open it?</a:t>
            </a:r>
          </a:p>
          <a:p>
            <a:endParaRPr lang="en-US" dirty="0"/>
          </a:p>
        </p:txBody>
      </p:sp>
    </p:spTree>
    <p:extLst>
      <p:ext uri="{BB962C8B-B14F-4D97-AF65-F5344CB8AC3E}">
        <p14:creationId xmlns:p14="http://schemas.microsoft.com/office/powerpoint/2010/main" val="1365750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553B59-18A2-F941-B1DA-9510830DAC9E}"/>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797B3F2A-8FFA-394D-ABCC-1E4A0628BF85}"/>
              </a:ext>
            </a:extLst>
          </p:cNvPr>
          <p:cNvSpPr>
            <a:spLocks noGrp="1"/>
          </p:cNvSpPr>
          <p:nvPr>
            <p:ph idx="1"/>
          </p:nvPr>
        </p:nvSpPr>
        <p:spPr/>
        <p:txBody>
          <a:bodyPr/>
          <a:lstStyle/>
          <a:p>
            <a:pPr marL="0" indent="0">
              <a:buNone/>
            </a:pPr>
            <a:r>
              <a:rPr lang="en-US" sz="3200" dirty="0"/>
              <a:t>Data Required</a:t>
            </a:r>
            <a:r>
              <a:rPr lang="en-US" sz="2800" dirty="0"/>
              <a:t>:</a:t>
            </a:r>
          </a:p>
          <a:p>
            <a:pPr marL="0" indent="0">
              <a:buNone/>
            </a:pPr>
            <a:endParaRPr lang="en-US" sz="2800" dirty="0"/>
          </a:p>
          <a:p>
            <a:r>
              <a:rPr lang="en-US" dirty="0"/>
              <a:t>List of neighborhoods in New York</a:t>
            </a:r>
          </a:p>
          <a:p>
            <a:r>
              <a:rPr lang="en-US" dirty="0"/>
              <a:t>List of neighborhoods in the most densely populated borough, Manhattan</a:t>
            </a:r>
          </a:p>
          <a:p>
            <a:pPr lvl="0"/>
            <a:r>
              <a:rPr lang="en-GB" dirty="0"/>
              <a:t>Latitude and Longitude of these neighbourhoods</a:t>
            </a:r>
          </a:p>
          <a:p>
            <a:pPr lvl="0"/>
            <a:r>
              <a:rPr lang="en-GB" dirty="0"/>
              <a:t>Top ten venues for these neighbourhoods to see the existence of different features that are helpful for opening an eatery, like a restaurant.</a:t>
            </a:r>
          </a:p>
          <a:p>
            <a:pPr marL="0" indent="0">
              <a:buNone/>
            </a:pPr>
            <a:endParaRPr lang="en-US" dirty="0"/>
          </a:p>
        </p:txBody>
      </p:sp>
    </p:spTree>
    <p:extLst>
      <p:ext uri="{BB962C8B-B14F-4D97-AF65-F5344CB8AC3E}">
        <p14:creationId xmlns:p14="http://schemas.microsoft.com/office/powerpoint/2010/main" val="31207582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4B6CFC-F6AB-C642-B578-7670FB104A32}"/>
              </a:ext>
            </a:extLst>
          </p:cNvPr>
          <p:cNvSpPr>
            <a:spLocks noGrp="1"/>
          </p:cNvSpPr>
          <p:nvPr>
            <p:ph type="title"/>
          </p:nvPr>
        </p:nvSpPr>
        <p:spPr/>
        <p:txBody>
          <a:bodyPr/>
          <a:lstStyle/>
          <a:p>
            <a:r>
              <a:rPr lang="en-US" dirty="0"/>
              <a:t>Data (Contd.)</a:t>
            </a:r>
          </a:p>
        </p:txBody>
      </p:sp>
      <p:sp>
        <p:nvSpPr>
          <p:cNvPr id="3" name="Content Placeholder 2">
            <a:extLst>
              <a:ext uri="{FF2B5EF4-FFF2-40B4-BE49-F238E27FC236}">
                <a16:creationId xmlns:a16="http://schemas.microsoft.com/office/drawing/2014/main" id="{B6B8A2FB-950C-4F46-A529-A554CE9AE398}"/>
              </a:ext>
            </a:extLst>
          </p:cNvPr>
          <p:cNvSpPr>
            <a:spLocks noGrp="1"/>
          </p:cNvSpPr>
          <p:nvPr>
            <p:ph idx="1"/>
          </p:nvPr>
        </p:nvSpPr>
        <p:spPr/>
        <p:txBody>
          <a:bodyPr/>
          <a:lstStyle/>
          <a:p>
            <a:pPr marL="0" lvl="0" indent="0">
              <a:buNone/>
            </a:pPr>
            <a:r>
              <a:rPr lang="en-GB" sz="3200" dirty="0"/>
              <a:t>Data Sources:</a:t>
            </a:r>
          </a:p>
          <a:p>
            <a:pPr marL="0" lvl="0" indent="0">
              <a:buNone/>
            </a:pPr>
            <a:endParaRPr lang="en-GB" dirty="0"/>
          </a:p>
          <a:p>
            <a:pPr lvl="0"/>
            <a:r>
              <a:rPr lang="en-GB" dirty="0" err="1"/>
              <a:t>Json</a:t>
            </a:r>
            <a:r>
              <a:rPr lang="en-GB" dirty="0"/>
              <a:t> Data for New York neighbourhoods</a:t>
            </a:r>
          </a:p>
          <a:p>
            <a:pPr marL="0" lvl="0" indent="0">
              <a:buNone/>
            </a:pPr>
            <a:r>
              <a:rPr lang="en-GB" dirty="0"/>
              <a:t>Taken from : </a:t>
            </a:r>
            <a:r>
              <a:rPr lang="en-GB" u="sng" dirty="0">
                <a:hlinkClick r:id="rId2"/>
              </a:rPr>
              <a:t>https://geo.nyu.edu/catalog/nyu_2451_34572</a:t>
            </a:r>
            <a:r>
              <a:rPr lang="en-GB" dirty="0"/>
              <a:t> </a:t>
            </a:r>
          </a:p>
          <a:p>
            <a:pPr lvl="0"/>
            <a:endParaRPr lang="en-GB" dirty="0"/>
          </a:p>
          <a:p>
            <a:pPr lvl="0"/>
            <a:r>
              <a:rPr lang="en-GB" dirty="0"/>
              <a:t>Extracting longitude and latitude information of these neighbourhoods using the </a:t>
            </a:r>
            <a:r>
              <a:rPr lang="en-GB" dirty="0" err="1"/>
              <a:t>GeoPy</a:t>
            </a:r>
            <a:r>
              <a:rPr lang="en-GB" dirty="0"/>
              <a:t> Geocoder package</a:t>
            </a:r>
          </a:p>
          <a:p>
            <a:pPr lvl="0"/>
            <a:endParaRPr lang="en-GB" dirty="0"/>
          </a:p>
          <a:p>
            <a:pPr lvl="0"/>
            <a:r>
              <a:rPr lang="en-GB" dirty="0"/>
              <a:t>Using Foursquare API to get venue details for these neighbourhoods</a:t>
            </a:r>
          </a:p>
          <a:p>
            <a:endParaRPr lang="en-US" dirty="0"/>
          </a:p>
        </p:txBody>
      </p:sp>
    </p:spTree>
    <p:extLst>
      <p:ext uri="{BB962C8B-B14F-4D97-AF65-F5344CB8AC3E}">
        <p14:creationId xmlns:p14="http://schemas.microsoft.com/office/powerpoint/2010/main" val="731727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FBE7D9-0519-B547-AEA5-FED683DEAAA7}"/>
              </a:ext>
            </a:extLst>
          </p:cNvPr>
          <p:cNvSpPr>
            <a:spLocks noGrp="1"/>
          </p:cNvSpPr>
          <p:nvPr>
            <p:ph type="title"/>
          </p:nvPr>
        </p:nvSpPr>
        <p:spPr/>
        <p:txBody>
          <a:bodyPr/>
          <a:lstStyle/>
          <a:p>
            <a:r>
              <a:rPr lang="en-US" dirty="0"/>
              <a:t>Methodology</a:t>
            </a:r>
          </a:p>
        </p:txBody>
      </p:sp>
      <p:sp>
        <p:nvSpPr>
          <p:cNvPr id="3" name="Content Placeholder 2">
            <a:extLst>
              <a:ext uri="{FF2B5EF4-FFF2-40B4-BE49-F238E27FC236}">
                <a16:creationId xmlns:a16="http://schemas.microsoft.com/office/drawing/2014/main" id="{79071E43-32BF-3B4C-90C4-ECA9C4DB5CFD}"/>
              </a:ext>
            </a:extLst>
          </p:cNvPr>
          <p:cNvSpPr>
            <a:spLocks noGrp="1"/>
          </p:cNvSpPr>
          <p:nvPr>
            <p:ph idx="1"/>
          </p:nvPr>
        </p:nvSpPr>
        <p:spPr>
          <a:xfrm>
            <a:off x="1103312" y="1621972"/>
            <a:ext cx="8946541" cy="4626428"/>
          </a:xfrm>
        </p:spPr>
        <p:txBody>
          <a:bodyPr>
            <a:normAutofit lnSpcReduction="10000"/>
          </a:bodyPr>
          <a:lstStyle/>
          <a:p>
            <a:pPr algn="just"/>
            <a:r>
              <a:rPr lang="en-US" dirty="0"/>
              <a:t>The data from sources listed in the previous slide was carefully extracted, cleaned and the feature selection was made</a:t>
            </a:r>
          </a:p>
          <a:p>
            <a:pPr algn="just"/>
            <a:r>
              <a:rPr lang="en-US" dirty="0"/>
              <a:t>First, the neighborhoods in the 	New York City were visualized and then one of the popular boroughs, Manhattan was chosen( based on its population and popularity as being the </a:t>
            </a:r>
            <a:r>
              <a:rPr lang="en-GB" dirty="0"/>
              <a:t>largest central </a:t>
            </a:r>
            <a:r>
              <a:rPr lang="en-GB" b="1" dirty="0"/>
              <a:t>business</a:t>
            </a:r>
            <a:r>
              <a:rPr lang="en-GB" dirty="0"/>
              <a:t> district</a:t>
            </a:r>
            <a:r>
              <a:rPr lang="en-US" dirty="0"/>
              <a:t>).</a:t>
            </a:r>
          </a:p>
          <a:p>
            <a:pPr algn="just"/>
            <a:r>
              <a:rPr lang="en-US" dirty="0"/>
              <a:t>Next, neighborhoods for Manhattan were visualized and processed</a:t>
            </a:r>
          </a:p>
          <a:p>
            <a:pPr algn="just"/>
            <a:r>
              <a:rPr lang="en-US" dirty="0"/>
              <a:t>Foursquare API was used to explore the neighborhoods for the nearest venues</a:t>
            </a:r>
          </a:p>
          <a:p>
            <a:pPr algn="just"/>
            <a:r>
              <a:rPr lang="en-US" dirty="0"/>
              <a:t>K-means algorithm was used to cluster the neighborhoods and subsequently find their top ten venues</a:t>
            </a:r>
          </a:p>
          <a:p>
            <a:pPr algn="just"/>
            <a:r>
              <a:rPr lang="en-US" dirty="0"/>
              <a:t>The clusters were then visualized to draw a conclusion on a suitable area.</a:t>
            </a:r>
          </a:p>
        </p:txBody>
      </p:sp>
    </p:spTree>
    <p:extLst>
      <p:ext uri="{BB962C8B-B14F-4D97-AF65-F5344CB8AC3E}">
        <p14:creationId xmlns:p14="http://schemas.microsoft.com/office/powerpoint/2010/main" val="1602524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A8950B-5BF4-3149-A4DE-B0EEAC6E175A}"/>
              </a:ext>
            </a:extLst>
          </p:cNvPr>
          <p:cNvSpPr>
            <a:spLocks noGrp="1"/>
          </p:cNvSpPr>
          <p:nvPr>
            <p:ph type="title"/>
          </p:nvPr>
        </p:nvSpPr>
        <p:spPr/>
        <p:txBody>
          <a:bodyPr/>
          <a:lstStyle/>
          <a:p>
            <a:r>
              <a:rPr lang="en-US" dirty="0"/>
              <a:t>Results</a:t>
            </a:r>
          </a:p>
        </p:txBody>
      </p:sp>
      <p:pic>
        <p:nvPicPr>
          <p:cNvPr id="4" name="Content Placeholder 3" descr="A picture containing text, map&#10;&#10;Description automatically generated">
            <a:extLst>
              <a:ext uri="{FF2B5EF4-FFF2-40B4-BE49-F238E27FC236}">
                <a16:creationId xmlns:a16="http://schemas.microsoft.com/office/drawing/2014/main" id="{19F76C62-A14B-404A-BF89-8692D56A8766}"/>
              </a:ext>
            </a:extLst>
          </p:cNvPr>
          <p:cNvPicPr>
            <a:picLocks noGrp="1"/>
          </p:cNvPicPr>
          <p:nvPr>
            <p:ph idx="1"/>
          </p:nvPr>
        </p:nvPicPr>
        <p:blipFill>
          <a:blip r:embed="rId2"/>
          <a:stretch>
            <a:fillRect/>
          </a:stretch>
        </p:blipFill>
        <p:spPr>
          <a:xfrm>
            <a:off x="2547009" y="2052638"/>
            <a:ext cx="6059757" cy="4195762"/>
          </a:xfrm>
          <a:prstGeom prst="rect">
            <a:avLst/>
          </a:prstGeom>
        </p:spPr>
      </p:pic>
    </p:spTree>
    <p:extLst>
      <p:ext uri="{BB962C8B-B14F-4D97-AF65-F5344CB8AC3E}">
        <p14:creationId xmlns:p14="http://schemas.microsoft.com/office/powerpoint/2010/main" val="11857660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BB151-0ED2-B34B-AADA-BEC3EBA9D7A9}"/>
              </a:ext>
            </a:extLst>
          </p:cNvPr>
          <p:cNvSpPr>
            <a:spLocks noGrp="1"/>
          </p:cNvSpPr>
          <p:nvPr>
            <p:ph type="title"/>
          </p:nvPr>
        </p:nvSpPr>
        <p:spPr/>
        <p:txBody>
          <a:bodyPr/>
          <a:lstStyle/>
          <a:p>
            <a:r>
              <a:rPr lang="en-US" dirty="0"/>
              <a:t>Results (</a:t>
            </a:r>
            <a:r>
              <a:rPr lang="en-US" dirty="0" err="1"/>
              <a:t>Contd</a:t>
            </a:r>
            <a:r>
              <a:rPr lang="en-US" dirty="0"/>
              <a:t>)</a:t>
            </a:r>
          </a:p>
        </p:txBody>
      </p:sp>
      <p:sp>
        <p:nvSpPr>
          <p:cNvPr id="3" name="Content Placeholder 2">
            <a:extLst>
              <a:ext uri="{FF2B5EF4-FFF2-40B4-BE49-F238E27FC236}">
                <a16:creationId xmlns:a16="http://schemas.microsoft.com/office/drawing/2014/main" id="{4A03D02A-F506-2D4E-BA47-6EACDB2C90B9}"/>
              </a:ext>
            </a:extLst>
          </p:cNvPr>
          <p:cNvSpPr>
            <a:spLocks noGrp="1"/>
          </p:cNvSpPr>
          <p:nvPr>
            <p:ph idx="1"/>
          </p:nvPr>
        </p:nvSpPr>
        <p:spPr/>
        <p:txBody>
          <a:bodyPr/>
          <a:lstStyle/>
          <a:p>
            <a:r>
              <a:rPr lang="en-GB" dirty="0"/>
              <a:t>The results from k-means clustering show that we can categorise Manhattan neighbourhoods into 5 clusters based on how many discriminating venue categories are there in each cluster.</a:t>
            </a:r>
          </a:p>
          <a:p>
            <a:pPr marL="0" indent="0">
              <a:buNone/>
            </a:pPr>
            <a:endParaRPr lang="en-GB" dirty="0"/>
          </a:p>
          <a:p>
            <a:r>
              <a:rPr lang="en-GB" dirty="0"/>
              <a:t>Cluster 1-3: A lot of restaurants already in existence.</a:t>
            </a:r>
          </a:p>
          <a:p>
            <a:r>
              <a:rPr lang="en-GB" dirty="0"/>
              <a:t>Cluster 4: No other restaurant but other venues like Park, Playground and recreational activity grounds in vicinity.</a:t>
            </a:r>
          </a:p>
          <a:p>
            <a:r>
              <a:rPr lang="en-GB" dirty="0"/>
              <a:t>Cluster 5: Hardly any restaurants but a seafood restaurant in vicinity</a:t>
            </a:r>
          </a:p>
        </p:txBody>
      </p:sp>
    </p:spTree>
    <p:extLst>
      <p:ext uri="{BB962C8B-B14F-4D97-AF65-F5344CB8AC3E}">
        <p14:creationId xmlns:p14="http://schemas.microsoft.com/office/powerpoint/2010/main" val="32430834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D4EF1-0EBA-F049-B621-D32A1B55E2CB}"/>
              </a:ext>
            </a:extLst>
          </p:cNvPr>
          <p:cNvSpPr>
            <a:spLocks noGrp="1"/>
          </p:cNvSpPr>
          <p:nvPr>
            <p:ph type="title"/>
          </p:nvPr>
        </p:nvSpPr>
        <p:spPr/>
        <p:txBody>
          <a:bodyPr/>
          <a:lstStyle/>
          <a:p>
            <a:r>
              <a:rPr lang="en-US" dirty="0"/>
              <a:t>Discussions</a:t>
            </a:r>
          </a:p>
        </p:txBody>
      </p:sp>
      <p:sp>
        <p:nvSpPr>
          <p:cNvPr id="3" name="Content Placeholder 2">
            <a:extLst>
              <a:ext uri="{FF2B5EF4-FFF2-40B4-BE49-F238E27FC236}">
                <a16:creationId xmlns:a16="http://schemas.microsoft.com/office/drawing/2014/main" id="{0293F323-64B0-424D-A170-59029E16D88F}"/>
              </a:ext>
            </a:extLst>
          </p:cNvPr>
          <p:cNvSpPr>
            <a:spLocks noGrp="1"/>
          </p:cNvSpPr>
          <p:nvPr>
            <p:ph idx="1"/>
          </p:nvPr>
        </p:nvSpPr>
        <p:spPr>
          <a:xfrm>
            <a:off x="1103312" y="2052918"/>
            <a:ext cx="9401402" cy="4195481"/>
          </a:xfrm>
        </p:spPr>
        <p:txBody>
          <a:bodyPr>
            <a:normAutofit/>
          </a:bodyPr>
          <a:lstStyle/>
          <a:p>
            <a:pPr lvl="0"/>
            <a:r>
              <a:rPr lang="en-GB" sz="2800" dirty="0"/>
              <a:t>Most of the restaurants are available in Cluster 1 – 3 so opening another one in these areas could be very competitive and may not attract much business</a:t>
            </a:r>
          </a:p>
          <a:p>
            <a:pPr marL="0" lvl="0" indent="0">
              <a:buNone/>
            </a:pPr>
            <a:endParaRPr lang="en-GB" sz="2800" dirty="0"/>
          </a:p>
          <a:p>
            <a:pPr lvl="0"/>
            <a:r>
              <a:rPr lang="en-GB" sz="2800" dirty="0"/>
              <a:t>Clusters 4 and 5 look suitable for consideration of opening a restaurant </a:t>
            </a:r>
          </a:p>
        </p:txBody>
      </p:sp>
    </p:spTree>
    <p:extLst>
      <p:ext uri="{BB962C8B-B14F-4D97-AF65-F5344CB8AC3E}">
        <p14:creationId xmlns:p14="http://schemas.microsoft.com/office/powerpoint/2010/main" val="11503198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Ion</Template>
  <TotalTime>88</TotalTime>
  <Words>437</Words>
  <Application>Microsoft Macintosh PowerPoint</Application>
  <PresentationFormat>Widescreen</PresentationFormat>
  <Paragraphs>52</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Century Gothic</vt:lpstr>
      <vt:lpstr>Wingdings 3</vt:lpstr>
      <vt:lpstr>Ion</vt:lpstr>
      <vt:lpstr>The battle of Neighborhoods</vt:lpstr>
      <vt:lpstr>Introduction</vt:lpstr>
      <vt:lpstr>Business Problem</vt:lpstr>
      <vt:lpstr>Data</vt:lpstr>
      <vt:lpstr>Data (Contd.)</vt:lpstr>
      <vt:lpstr>Methodology</vt:lpstr>
      <vt:lpstr>Results</vt:lpstr>
      <vt:lpstr>Results (Contd)</vt:lpstr>
      <vt:lpstr>Discussions</vt:lpstr>
      <vt:lpstr>Recommendations</vt:lpstr>
      <vt:lpstr>Conclusion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dc:title>
  <dc:creator>Microsoft Office User</dc:creator>
  <cp:lastModifiedBy>Microsoft Office User</cp:lastModifiedBy>
  <cp:revision>12</cp:revision>
  <dcterms:created xsi:type="dcterms:W3CDTF">2020-08-21T07:16:09Z</dcterms:created>
  <dcterms:modified xsi:type="dcterms:W3CDTF">2020-08-21T08:44:18Z</dcterms:modified>
</cp:coreProperties>
</file>

<file path=docProps/thumbnail.jpeg>
</file>